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409" r:id="rId2"/>
    <p:sldId id="469" r:id="rId3"/>
    <p:sldId id="424" r:id="rId4"/>
    <p:sldId id="470" r:id="rId5"/>
    <p:sldId id="462" r:id="rId6"/>
    <p:sldId id="463" r:id="rId7"/>
    <p:sldId id="466" r:id="rId8"/>
    <p:sldId id="464" r:id="rId9"/>
    <p:sldId id="465" r:id="rId10"/>
    <p:sldId id="472" r:id="rId11"/>
    <p:sldId id="460" r:id="rId1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E993EE4-3078-5CAF-3664-D76F7AF1D54C}" name="Broz Martin" initials="BM" userId="S::brozt@vscht.cz::72d82fbd-6204-4c41-aeb4-3cc367ecf0cb" providerId="AD"/>
  <p188:author id="{3BA622E7-E053-C578-3222-16EB2D59352D}" name="Adela Havlová" initials="AH" userId="cffd6b9d21e5e8fa" providerId="Windows Live"/>
  <p188:author id="{B835ACFF-FF08-01F3-17D3-1CF88B95A148}" name="Michal Petřík" initials="MP" userId="bf2073c0c538c93c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92BA49-C245-4DA0-9493-CE84C4A6662A}" v="6" dt="2023-05-09T21:42:52.644"/>
    <p1510:client id="{11950192-0613-46DF-BE2F-EE7B515BC9E6}" v="2191" dt="2023-05-08T22:32:44.733"/>
    <p1510:client id="{15B9C58D-79C8-4176-9C3E-36C4F3A44D64}" v="184" dt="2023-05-10T05:31:58.290"/>
    <p1510:client id="{3B2F12F6-5A92-4227-B60A-DD1F1504C1AE}" v="99" dt="2023-05-08T15:06:28.174"/>
    <p1510:client id="{551B2065-F57F-465C-94F6-6F3EDF24C03E}" v="1129" dt="2023-05-08T23:19:33.050"/>
    <p1510:client id="{886B3E38-68B2-445F-B87D-6B108808C55E}" v="320" dt="2023-05-09T17:39:57.994"/>
    <p1510:client id="{94F41E08-B1C8-45B5-BF6B-3AA22952AFF9}" v="2" dt="2023-05-09T18:16:50.523"/>
    <p1510:client id="{CED9F1BD-D81D-264A-A7B1-DA9791A8BCF2}" v="1" dt="2023-05-08T21:57:14.225"/>
    <p1510:client id="{DEE35256-237B-488F-BED0-1571FEE5BA82}" v="254" dt="2023-05-09T13:29:04.968"/>
    <p1510:client id="{E918B24C-6A0E-4F47-B020-06C31D3ED26E}" v="2122" dt="2023-05-08T14:27:07.843"/>
    <p1510:client id="{FA789653-BA02-4754-AD18-48E5034878E5}" v="25" dt="2023-05-08T19:10:36.1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4071" autoAdjust="0"/>
  </p:normalViewPr>
  <p:slideViewPr>
    <p:cSldViewPr snapToGrid="0">
      <p:cViewPr varScale="1">
        <p:scale>
          <a:sx n="58" d="100"/>
          <a:sy n="58" d="100"/>
        </p:scale>
        <p:origin x="154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1BFB6B-5089-451B-AC78-DBF5308008B0}" type="datetimeFigureOut">
              <a:rPr lang="cs-CZ" smtClean="0"/>
              <a:t>11.09.2023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A2C123-FABE-4BD3-8FCF-25D158C65A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9844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A2C123-FABE-4BD3-8FCF-25D158C65A5E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27564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A2C123-FABE-4BD3-8FCF-25D158C65A5E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81357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A2C123-FABE-4BD3-8FCF-25D158C65A5E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88627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sz="18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endParaRPr lang="cs-CZ" sz="18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A2C123-FABE-4BD3-8FCF-25D158C65A5E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6322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sz="18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endParaRPr lang="cs-CZ" sz="18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A2C123-FABE-4BD3-8FCF-25D158C65A5E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03756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sz="18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endParaRPr lang="cs-CZ" sz="18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A2C123-FABE-4BD3-8FCF-25D158C65A5E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58335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A2C123-FABE-4BD3-8FCF-25D158C65A5E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3262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A2C123-FABE-4BD3-8FCF-25D158C65A5E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74952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A2C123-FABE-4BD3-8FCF-25D158C65A5E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93937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A2C123-FABE-4BD3-8FCF-25D158C65A5E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71414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A2C123-FABE-4BD3-8FCF-25D158C65A5E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6346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9E3A5-8DA9-4D41-8800-DA3F690CC9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F7C757-BD0F-4D02-BA63-79501BBA95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CFEE3-04E5-4564-8FF3-BAB9759C4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C465D-3484-43C9-9F00-0EBA5C63AF3A}" type="datetimeFigureOut">
              <a:rPr lang="cs-CZ" smtClean="0"/>
              <a:t>11.09.2023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97BA6F-2EB5-4857-8E59-2060FEFBB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B2ED35-ECFD-473B-9664-2D8CCCFEF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DE11D-88E6-4FAA-8F8D-BD1C32CD2A1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8047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74CC9-5011-4940-BAEC-37FF264EB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A330BA-8CE5-4D37-AE1C-F1D2514598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1B546A-4B8E-459A-9D15-49AEF2727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C465D-3484-43C9-9F00-0EBA5C63AF3A}" type="datetimeFigureOut">
              <a:rPr lang="cs-CZ" smtClean="0"/>
              <a:t>11.09.2023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2A9AA0-8EDB-4390-A86C-9A979F75D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85D281-944E-48AA-8283-A55F2AEEA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DE11D-88E6-4FAA-8F8D-BD1C32CD2A1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5200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C6F907-67A6-4318-A6E7-E0DCC10E4B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224E6F-CF9E-4273-89E5-1E3350A1EA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79F897-F6C0-4E2F-996D-FC756DC7F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C465D-3484-43C9-9F00-0EBA5C63AF3A}" type="datetimeFigureOut">
              <a:rPr lang="cs-CZ" smtClean="0"/>
              <a:t>11.09.2023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00ECE5-BC79-462C-B90A-B8F9C4814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940C19-11A6-4C08-A859-444D6E982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DE11D-88E6-4FAA-8F8D-BD1C32CD2A1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7439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577D3-4917-4C72-BDDA-1D7C7A3CB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D21242-1E99-4EC5-9EDC-978D57BF5F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5EDC3E-A79D-4CA9-889E-93FADD688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C465D-3484-43C9-9F00-0EBA5C63AF3A}" type="datetimeFigureOut">
              <a:rPr lang="cs-CZ" smtClean="0"/>
              <a:t>11.09.2023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BFD6F4-C1ED-40FA-BE06-4A1CBE6E1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561B58-DE09-466D-9A3D-5B3B6FEDB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DE11D-88E6-4FAA-8F8D-BD1C32CD2A1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194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538A3-A0D8-4411-B30E-9466655E8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CD7CF2-C2A5-408C-90A9-3A4FB2D381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986573-77E9-4C55-9A4C-7DD8E4079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C465D-3484-43C9-9F00-0EBA5C63AF3A}" type="datetimeFigureOut">
              <a:rPr lang="cs-CZ" smtClean="0"/>
              <a:t>11.09.2023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E3E1DC-307B-4D41-9BC3-E7F21BED6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E2851-0A79-4935-A941-E6C0F08CD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DE11D-88E6-4FAA-8F8D-BD1C32CD2A1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1619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643CE-C51A-4546-9D18-44F69A346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AFF845-8CD6-4C4C-A224-E85F83E571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690EB5-17A8-4652-8B4D-6A4ACBE349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FA2487-3B13-46F8-83BC-6895B938E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C465D-3484-43C9-9F00-0EBA5C63AF3A}" type="datetimeFigureOut">
              <a:rPr lang="cs-CZ" smtClean="0"/>
              <a:t>11.09.2023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B47E1B-EE1E-4EDA-BB24-5F3216E7D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C55D13-8660-4365-9E88-1D31476ED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DE11D-88E6-4FAA-8F8D-BD1C32CD2A1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0565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3CA5F-0441-4890-95CB-27D90FBA7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A693C1-F45D-4E40-AAFC-442A88AFDA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69F4A0-4FD0-4C5C-9082-C23074A72A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F72EBF-0D9F-4F58-AAB1-6A66A2F8CF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C843DC-493A-46D4-AC41-D8D83D5CEC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B65D3C-5E8F-475D-A93A-386423B0F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C465D-3484-43C9-9F00-0EBA5C63AF3A}" type="datetimeFigureOut">
              <a:rPr lang="cs-CZ" smtClean="0"/>
              <a:t>11.09.2023</a:t>
            </a:fld>
            <a:endParaRPr lang="cs-C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C6DC69-A918-43EA-A85F-6E5E1F1F6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FAEE24-185E-454B-87B0-6352C4611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DE11D-88E6-4FAA-8F8D-BD1C32CD2A1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314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781A9-B667-4158-9F62-DBE4213DF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40D312-F86A-4DDE-8E4D-293AD67ED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C465D-3484-43C9-9F00-0EBA5C63AF3A}" type="datetimeFigureOut">
              <a:rPr lang="cs-CZ" smtClean="0"/>
              <a:t>11.09.2023</a:t>
            </a:fld>
            <a:endParaRPr lang="cs-C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954097-F4EC-4A8E-86A3-36BA0487D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51CDF5-1243-4F10-B0E7-3B5A33D47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DE11D-88E6-4FAA-8F8D-BD1C32CD2A1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3388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2B7AA0-FB3E-4DF2-8A82-29BD0CAE8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C465D-3484-43C9-9F00-0EBA5C63AF3A}" type="datetimeFigureOut">
              <a:rPr lang="cs-CZ" smtClean="0"/>
              <a:t>11.09.2023</a:t>
            </a:fld>
            <a:endParaRPr lang="cs-C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3EE954-90D3-40FC-8A24-69F0BD2D5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BFA141-EA8B-4AD2-BE51-A6CBAA1F7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DE11D-88E6-4FAA-8F8D-BD1C32CD2A1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1706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FA61D-4D4E-4247-8E4F-070959A8E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C6EF4-30BB-4FFE-98B1-AE78BB5A3F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465914-0A62-43C5-A6DF-5B0A75914B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5A3687-206B-4561-8DBB-8052A849C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C465D-3484-43C9-9F00-0EBA5C63AF3A}" type="datetimeFigureOut">
              <a:rPr lang="cs-CZ" smtClean="0"/>
              <a:t>11.09.2023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4A2215-49B1-49EA-9ACD-6F9758FA1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D778A3-B74D-4348-BA8C-E18BC0F62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DE11D-88E6-4FAA-8F8D-BD1C32CD2A1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6677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E9B8F-41A0-4F23-89CC-508FB03A6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5E0F55-C010-4D81-B949-F55976BB5F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FEB9D4-3A67-4626-8064-72C2A34179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AA2E2A-3FCF-42D6-B702-C86662AA6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C465D-3484-43C9-9F00-0EBA5C63AF3A}" type="datetimeFigureOut">
              <a:rPr lang="cs-CZ" smtClean="0"/>
              <a:t>11.09.2023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802BD5-1A44-4CBD-9CA5-709654641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E7D6D7-9618-437A-9233-3A9D4CEC5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DE11D-88E6-4FAA-8F8D-BD1C32CD2A1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8074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11C8545-9279-49FB-9D82-8737DEE08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1DC5CD-891D-4ED3-8FB2-E4666F88DE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EF8CE9-7391-481C-89EA-513B96DE96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5C465D-3484-43C9-9F00-0EBA5C63AF3A}" type="datetimeFigureOut">
              <a:rPr lang="cs-CZ" smtClean="0"/>
              <a:t>11.09.2023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C9F057-5E0F-49EE-BCCB-0626FCCAAB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D0F056-BF4B-471F-948C-9780477E31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DE11D-88E6-4FAA-8F8D-BD1C32CD2A1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3239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Obrázek 15">
            <a:extLst>
              <a:ext uri="{FF2B5EF4-FFF2-40B4-BE49-F238E27FC236}">
                <a16:creationId xmlns:a16="http://schemas.microsoft.com/office/drawing/2014/main" id="{34C9AFB4-766A-4219-A55F-8AA97FB090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17708"/>
            <a:ext cx="12192000" cy="230468"/>
          </a:xfrm>
          <a:prstGeom prst="rect">
            <a:avLst/>
          </a:prstGeom>
        </p:spPr>
      </p:pic>
      <p:sp>
        <p:nvSpPr>
          <p:cNvPr id="10" name="TextovéPole 9">
            <a:extLst>
              <a:ext uri="{FF2B5EF4-FFF2-40B4-BE49-F238E27FC236}">
                <a16:creationId xmlns:a16="http://schemas.microsoft.com/office/drawing/2014/main" id="{894EC329-1762-45B6-A24C-FDAF94545514}"/>
              </a:ext>
            </a:extLst>
          </p:cNvPr>
          <p:cNvSpPr txBox="1"/>
          <p:nvPr/>
        </p:nvSpPr>
        <p:spPr>
          <a:xfrm>
            <a:off x="345347" y="931282"/>
            <a:ext cx="11501306" cy="286232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cs-CZ" sz="5400" b="1" dirty="0">
                <a:cs typeface="Calibri" panose="020F0502020204030204"/>
              </a:rPr>
              <a:t>PPP projekty na stravování ve veřejných institucích: </a:t>
            </a:r>
          </a:p>
          <a:p>
            <a:pPr algn="ctr"/>
            <a:r>
              <a:rPr lang="cs-CZ" sz="5400" b="1" dirty="0">
                <a:cs typeface="Calibri" panose="020F0502020204030204"/>
              </a:rPr>
              <a:t>Ekonomická perspektiva</a:t>
            </a:r>
          </a:p>
          <a:p>
            <a:pPr algn="ctr"/>
            <a:endParaRPr lang="cs-CZ" dirty="0">
              <a:cs typeface="Calibri" panose="020F0502020204030204"/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F8FB8A98-BAB9-4A8C-AE12-DC64051923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1050" y="5640117"/>
            <a:ext cx="1580950" cy="1217883"/>
          </a:xfrm>
          <a:prstGeom prst="rect">
            <a:avLst/>
          </a:prstGeom>
        </p:spPr>
      </p:pic>
      <p:sp>
        <p:nvSpPr>
          <p:cNvPr id="12" name="TextovéPole 11">
            <a:extLst>
              <a:ext uri="{FF2B5EF4-FFF2-40B4-BE49-F238E27FC236}">
                <a16:creationId xmlns:a16="http://schemas.microsoft.com/office/drawing/2014/main" id="{32A998D9-8A9C-4917-9A1A-962097B70AE3}"/>
              </a:ext>
            </a:extLst>
          </p:cNvPr>
          <p:cNvSpPr txBox="1"/>
          <p:nvPr/>
        </p:nvSpPr>
        <p:spPr>
          <a:xfrm>
            <a:off x="849247" y="4503428"/>
            <a:ext cx="1049350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cs-CZ" sz="2000" dirty="0"/>
          </a:p>
          <a:p>
            <a:pPr algn="ctr"/>
            <a:r>
              <a:rPr lang="cs-CZ" sz="2000" b="1" dirty="0"/>
              <a:t>Harrachov</a:t>
            </a:r>
          </a:p>
          <a:p>
            <a:pPr algn="ctr"/>
            <a:r>
              <a:rPr lang="cs-CZ" sz="2000" b="1" dirty="0"/>
              <a:t>14. září 2023</a:t>
            </a: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7A22722C-E1F6-9F79-6A85-F25B8BEC363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199" y="6136136"/>
            <a:ext cx="717851" cy="717851"/>
          </a:xfrm>
          <a:prstGeom prst="rect">
            <a:avLst/>
          </a:prstGeom>
        </p:spPr>
      </p:pic>
      <p:pic>
        <p:nvPicPr>
          <p:cNvPr id="9" name="Obrázek 8" descr="Obsah obrázku logo&#10;&#10;Popis byl vytvořen automaticky">
            <a:extLst>
              <a:ext uri="{FF2B5EF4-FFF2-40B4-BE49-F238E27FC236}">
                <a16:creationId xmlns:a16="http://schemas.microsoft.com/office/drawing/2014/main" id="{E0A4A822-BEF4-CE49-A0D9-59541DC9DE2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25" y="6161103"/>
            <a:ext cx="2353028" cy="554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55561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Obrázek 15">
            <a:extLst>
              <a:ext uri="{FF2B5EF4-FFF2-40B4-BE49-F238E27FC236}">
                <a16:creationId xmlns:a16="http://schemas.microsoft.com/office/drawing/2014/main" id="{34C9AFB4-766A-4219-A55F-8AA97FB090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928" y="5797812"/>
            <a:ext cx="12192000" cy="230468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F8FB8A98-BAB9-4A8C-AE12-DC64051923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1050" y="5640117"/>
            <a:ext cx="1580950" cy="1217883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03B4632B-6110-F3E0-0F1D-8C70E0986FFC}"/>
              </a:ext>
            </a:extLst>
          </p:cNvPr>
          <p:cNvSpPr txBox="1"/>
          <p:nvPr/>
        </p:nvSpPr>
        <p:spPr>
          <a:xfrm>
            <a:off x="1850263" y="471729"/>
            <a:ext cx="99588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>
                <a:solidFill>
                  <a:srgbClr val="FF0000"/>
                </a:solidFill>
              </a:rPr>
              <a:t>Odpovědné zadávání 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65C393BD-DC47-C0CC-8DCB-3CC9E7CCA504}"/>
              </a:ext>
            </a:extLst>
          </p:cNvPr>
          <p:cNvSpPr txBox="1"/>
          <p:nvPr/>
        </p:nvSpPr>
        <p:spPr>
          <a:xfrm>
            <a:off x="569844" y="1945104"/>
            <a:ext cx="11432836" cy="267765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800" dirty="0"/>
              <a:t>Zadavatel může (ale nemusí) stanovit další podmínky v souladu s principy odpovědného zadávání: </a:t>
            </a:r>
          </a:p>
          <a:p>
            <a:pPr lvl="1"/>
            <a:r>
              <a:rPr lang="cs-CZ" sz="2800" dirty="0"/>
              <a:t>- lokální potraviny, postupy, ekologické přípravky,</a:t>
            </a:r>
          </a:p>
          <a:p>
            <a:pPr lvl="1"/>
            <a:r>
              <a:rPr lang="cs-CZ" sz="2800" dirty="0"/>
              <a:t>- převzetí zaměstnanců, zaručené mzdy a benefity, sociální podniky,</a:t>
            </a:r>
          </a:p>
          <a:p>
            <a:pPr lvl="1"/>
            <a:r>
              <a:rPr lang="cs-CZ" sz="2800" dirty="0"/>
              <a:t>- ceny jídel, spokojenost strávníků,  </a:t>
            </a:r>
          </a:p>
          <a:p>
            <a:pPr lvl="1"/>
            <a:r>
              <a:rPr lang="cs-CZ" sz="2800" dirty="0"/>
              <a:t> </a:t>
            </a:r>
            <a:endParaRPr lang="cs-CZ" sz="2800" dirty="0">
              <a:sym typeface="Wingdings" panose="05000000000000000000" pitchFamily="2" charset="2"/>
            </a:endParaRP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6F5E102D-AF75-9B9D-A008-4726C76D63B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469" y="218250"/>
            <a:ext cx="1264079" cy="1264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51406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Obrázek 15">
            <a:extLst>
              <a:ext uri="{FF2B5EF4-FFF2-40B4-BE49-F238E27FC236}">
                <a16:creationId xmlns:a16="http://schemas.microsoft.com/office/drawing/2014/main" id="{34C9AFB4-766A-4219-A55F-8AA97FB090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17708"/>
            <a:ext cx="12192000" cy="230468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F8FB8A98-BAB9-4A8C-AE12-DC64051923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1050" y="5640117"/>
            <a:ext cx="1580950" cy="1217883"/>
          </a:xfrm>
          <a:prstGeom prst="rect">
            <a:avLst/>
          </a:prstGeom>
        </p:spPr>
      </p:pic>
      <p:pic>
        <p:nvPicPr>
          <p:cNvPr id="5" name="Picture 4" descr="Stůl s kancelářskými pomůckami">
            <a:extLst>
              <a:ext uri="{FF2B5EF4-FFF2-40B4-BE49-F238E27FC236}">
                <a16:creationId xmlns:a16="http://schemas.microsoft.com/office/drawing/2014/main" id="{82B210CB-AE10-440A-6A97-F463AA932812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35065" r="19815" b="-1"/>
          <a:stretch/>
        </p:blipFill>
        <p:spPr>
          <a:xfrm>
            <a:off x="21" y="10"/>
            <a:ext cx="4027694" cy="6857990"/>
          </a:xfrm>
          <a:prstGeom prst="rect">
            <a:avLst/>
          </a:prstGeom>
          <a:effectLst/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55C359D1-0ADA-B52F-F0D7-5B4326DF98A8}"/>
              </a:ext>
            </a:extLst>
          </p:cNvPr>
          <p:cNvSpPr txBox="1"/>
          <p:nvPr/>
        </p:nvSpPr>
        <p:spPr>
          <a:xfrm>
            <a:off x="4136571" y="514392"/>
            <a:ext cx="7941860" cy="6463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just"/>
            <a:r>
              <a:rPr lang="cs-CZ" sz="3600" b="1" dirty="0">
                <a:solidFill>
                  <a:srgbClr val="FF0000"/>
                </a:solidFill>
              </a:rPr>
              <a:t>Shrnutí</a:t>
            </a:r>
            <a:endParaRPr lang="cs-CZ" sz="3600" b="1" dirty="0">
              <a:solidFill>
                <a:srgbClr val="FF0000"/>
              </a:solidFill>
              <a:ea typeface="Calibri"/>
              <a:cs typeface="Calibri"/>
            </a:endParaRP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7334F771-50C2-1225-CCDB-D8C32B2E0454}"/>
              </a:ext>
            </a:extLst>
          </p:cNvPr>
          <p:cNvSpPr txBox="1"/>
          <p:nvPr/>
        </p:nvSpPr>
        <p:spPr>
          <a:xfrm>
            <a:off x="4518991" y="1338613"/>
            <a:ext cx="70104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800" dirty="0">
                <a:cs typeface="Calibri"/>
              </a:rPr>
              <a:t>(1) Logické z hlediska klíčového know-how,</a:t>
            </a:r>
          </a:p>
          <a:p>
            <a:pPr marL="342900" indent="-342900" algn="just">
              <a:buAutoNum type="arabicParenBoth" startAt="2"/>
            </a:pPr>
            <a:r>
              <a:rPr lang="cs-CZ" sz="2800" dirty="0">
                <a:cs typeface="Calibri"/>
              </a:rPr>
              <a:t> Benefity pro školu a strávníky, neutrální pro zaměstnance,</a:t>
            </a:r>
          </a:p>
          <a:p>
            <a:pPr marL="342900" indent="-342900" algn="just">
              <a:buAutoNum type="arabicParenBoth" startAt="2"/>
            </a:pPr>
            <a:r>
              <a:rPr lang="cs-CZ" sz="2800" dirty="0">
                <a:cs typeface="Calibri"/>
              </a:rPr>
              <a:t> Úspory z rozsahu a procesu, </a:t>
            </a:r>
          </a:p>
          <a:p>
            <a:pPr marL="342900" indent="-342900" algn="just">
              <a:buAutoNum type="arabicParenBoth" startAt="2"/>
            </a:pPr>
            <a:r>
              <a:rPr lang="cs-CZ" sz="2800" dirty="0">
                <a:cs typeface="Calibri"/>
              </a:rPr>
              <a:t> Jednoduché řízení i kontrola díky koncesní smlouvě,</a:t>
            </a:r>
          </a:p>
          <a:p>
            <a:pPr marL="342900" indent="-342900" algn="just">
              <a:buAutoNum type="arabicParenBoth" startAt="2"/>
            </a:pPr>
            <a:r>
              <a:rPr lang="cs-CZ" sz="2800" dirty="0">
                <a:cs typeface="Calibri"/>
              </a:rPr>
              <a:t> Bohaté a pozitivní zkušenosti ze škol, které již systém provozují. </a:t>
            </a:r>
          </a:p>
          <a:p>
            <a:pPr marL="342900" indent="-342900" algn="just">
              <a:buAutoNum type="arabicParenBoth" startAt="2"/>
            </a:pPr>
            <a:r>
              <a:rPr lang="cs-CZ" sz="2800" dirty="0">
                <a:cs typeface="Calibri"/>
              </a:rPr>
              <a:t> ALE! Nutno vysoutěžit s dostatečným předstihem, </a:t>
            </a:r>
          </a:p>
        </p:txBody>
      </p:sp>
    </p:spTree>
    <p:extLst>
      <p:ext uri="{BB962C8B-B14F-4D97-AF65-F5344CB8AC3E}">
        <p14:creationId xmlns:p14="http://schemas.microsoft.com/office/powerpoint/2010/main" val="2440384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Obrázek 15">
            <a:extLst>
              <a:ext uri="{FF2B5EF4-FFF2-40B4-BE49-F238E27FC236}">
                <a16:creationId xmlns:a16="http://schemas.microsoft.com/office/drawing/2014/main" id="{34C9AFB4-766A-4219-A55F-8AA97FB090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1918" y="6133824"/>
            <a:ext cx="12192000" cy="230468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F8FB8A98-BAB9-4A8C-AE12-DC64051923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1050" y="5640117"/>
            <a:ext cx="1580950" cy="1217883"/>
          </a:xfrm>
          <a:prstGeom prst="rect">
            <a:avLst/>
          </a:prstGeom>
        </p:spPr>
      </p:pic>
      <p:pic>
        <p:nvPicPr>
          <p:cNvPr id="2" name="Obrázek 1">
            <a:extLst>
              <a:ext uri="{FF2B5EF4-FFF2-40B4-BE49-F238E27FC236}">
                <a16:creationId xmlns:a16="http://schemas.microsoft.com/office/drawing/2014/main" id="{7A22722C-E1F6-9F79-6A85-F25B8BEC363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469" y="218250"/>
            <a:ext cx="1264079" cy="1264079"/>
          </a:xfrm>
          <a:prstGeom prst="rect">
            <a:avLst/>
          </a:prstGeom>
        </p:spPr>
      </p:pic>
      <p:sp>
        <p:nvSpPr>
          <p:cNvPr id="4" name="Nadpis 1">
            <a:extLst>
              <a:ext uri="{FF2B5EF4-FFF2-40B4-BE49-F238E27FC236}">
                <a16:creationId xmlns:a16="http://schemas.microsoft.com/office/drawing/2014/main" id="{0E548F8F-466B-22AC-3AC4-703152937AA1}"/>
              </a:ext>
            </a:extLst>
          </p:cNvPr>
          <p:cNvSpPr txBox="1">
            <a:spLocks/>
          </p:cNvSpPr>
          <p:nvPr/>
        </p:nvSpPr>
        <p:spPr>
          <a:xfrm>
            <a:off x="1470548" y="365125"/>
            <a:ext cx="9883251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/>
              <a:t>Klíčové know-how </a:t>
            </a:r>
          </a:p>
          <a:p>
            <a:r>
              <a:rPr lang="cs-CZ" dirty="0"/>
              <a:t>(</a:t>
            </a:r>
            <a:r>
              <a:rPr lang="cs-CZ" dirty="0" err="1"/>
              <a:t>core</a:t>
            </a:r>
            <a:r>
              <a:rPr lang="cs-CZ" dirty="0"/>
              <a:t> </a:t>
            </a:r>
            <a:r>
              <a:rPr lang="cs-CZ" dirty="0" err="1"/>
              <a:t>competencies</a:t>
            </a:r>
            <a:r>
              <a:rPr lang="cs-CZ" dirty="0"/>
              <a:t>)</a:t>
            </a:r>
          </a:p>
        </p:txBody>
      </p:sp>
      <p:sp>
        <p:nvSpPr>
          <p:cNvPr id="5" name="Zástupný obsah 2">
            <a:extLst>
              <a:ext uri="{FF2B5EF4-FFF2-40B4-BE49-F238E27FC236}">
                <a16:creationId xmlns:a16="http://schemas.microsoft.com/office/drawing/2014/main" id="{85FCE684-2F97-CAD8-49A3-DCC8D952C362}"/>
              </a:ext>
            </a:extLst>
          </p:cNvPr>
          <p:cNvSpPr txBox="1">
            <a:spLocks/>
          </p:cNvSpPr>
          <p:nvPr/>
        </p:nvSpPr>
        <p:spPr>
          <a:xfrm>
            <a:off x="537773" y="2468167"/>
            <a:ext cx="9750287" cy="341880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dirty="0"/>
              <a:t>Specifické know-how pro úspěch v daném oboru,</a:t>
            </a:r>
          </a:p>
          <a:p>
            <a:pPr algn="l"/>
            <a:r>
              <a:rPr lang="cs-CZ" dirty="0"/>
              <a:t>Lidé, hmotný majetek, patenty a technologie, vlastní značka a pověst,</a:t>
            </a:r>
          </a:p>
          <a:p>
            <a:pPr algn="l"/>
            <a:r>
              <a:rPr lang="cs-CZ" dirty="0"/>
              <a:t>Pozná se, protože je VRIN. </a:t>
            </a:r>
          </a:p>
          <a:p>
            <a:pPr algn="l"/>
            <a:r>
              <a:rPr lang="cs-CZ" dirty="0"/>
              <a:t>Soustředit veškeré úsilí na rozvoj klíčového know-how.</a:t>
            </a:r>
          </a:p>
          <a:p>
            <a:pPr algn="l"/>
            <a:r>
              <a:rPr lang="cs-CZ" dirty="0"/>
              <a:t>Vše ostatní outsourcovat. </a:t>
            </a:r>
          </a:p>
          <a:p>
            <a:pPr algn="l"/>
            <a:endParaRPr lang="cs-CZ" dirty="0"/>
          </a:p>
          <a:p>
            <a:pPr algn="l"/>
            <a:r>
              <a:rPr lang="cs-CZ" dirty="0"/>
              <a:t>Otcové zakladatelé: </a:t>
            </a:r>
            <a:r>
              <a:rPr lang="cs-CZ" dirty="0" err="1"/>
              <a:t>Prahalad</a:t>
            </a:r>
            <a:r>
              <a:rPr lang="cs-CZ" dirty="0"/>
              <a:t> a </a:t>
            </a:r>
            <a:r>
              <a:rPr lang="cs-CZ" dirty="0" err="1"/>
              <a:t>Hamel</a:t>
            </a:r>
            <a:r>
              <a:rPr lang="cs-CZ" dirty="0"/>
              <a:t>, 1990: </a:t>
            </a:r>
            <a:r>
              <a:rPr lang="en-US" dirty="0">
                <a:solidFill>
                  <a:srgbClr val="111111"/>
                </a:solidFill>
                <a:latin typeface="SourceSansPro"/>
              </a:rPr>
              <a:t>The Core Competence of the Corporation</a:t>
            </a:r>
            <a:endParaRPr lang="cs-CZ" dirty="0"/>
          </a:p>
          <a:p>
            <a:pPr algn="l"/>
            <a:endParaRPr lang="cs-CZ" dirty="0"/>
          </a:p>
          <a:p>
            <a:pPr algn="l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77607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Obrázek 15">
            <a:extLst>
              <a:ext uri="{FF2B5EF4-FFF2-40B4-BE49-F238E27FC236}">
                <a16:creationId xmlns:a16="http://schemas.microsoft.com/office/drawing/2014/main" id="{34C9AFB4-766A-4219-A55F-8AA97FB090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1918" y="6133824"/>
            <a:ext cx="12192000" cy="230468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F8FB8A98-BAB9-4A8C-AE12-DC64051923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1050" y="5640117"/>
            <a:ext cx="1580950" cy="1217883"/>
          </a:xfrm>
          <a:prstGeom prst="rect">
            <a:avLst/>
          </a:prstGeom>
        </p:spPr>
      </p:pic>
      <p:pic>
        <p:nvPicPr>
          <p:cNvPr id="2" name="Obrázek 1">
            <a:extLst>
              <a:ext uri="{FF2B5EF4-FFF2-40B4-BE49-F238E27FC236}">
                <a16:creationId xmlns:a16="http://schemas.microsoft.com/office/drawing/2014/main" id="{7A22722C-E1F6-9F79-6A85-F25B8BEC363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469" y="218250"/>
            <a:ext cx="1264079" cy="1264079"/>
          </a:xfrm>
          <a:prstGeom prst="rect">
            <a:avLst/>
          </a:prstGeom>
        </p:spPr>
      </p:pic>
      <p:sp>
        <p:nvSpPr>
          <p:cNvPr id="4" name="Nadpis 1">
            <a:extLst>
              <a:ext uri="{FF2B5EF4-FFF2-40B4-BE49-F238E27FC236}">
                <a16:creationId xmlns:a16="http://schemas.microsoft.com/office/drawing/2014/main" id="{F487C755-6401-A4C1-A4D4-F942DAF4359E}"/>
              </a:ext>
            </a:extLst>
          </p:cNvPr>
          <p:cNvSpPr txBox="1">
            <a:spLocks/>
          </p:cNvSpPr>
          <p:nvPr/>
        </p:nvSpPr>
        <p:spPr>
          <a:xfrm>
            <a:off x="1469931" y="218250"/>
            <a:ext cx="10515600" cy="100131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5400" b="1" dirty="0"/>
              <a:t>Je školní stravování klíčové know-how? 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65C67874-0456-3CF1-A9C6-3C693EBD4E41}"/>
              </a:ext>
            </a:extLst>
          </p:cNvPr>
          <p:cNvSpPr/>
          <p:nvPr/>
        </p:nvSpPr>
        <p:spPr>
          <a:xfrm>
            <a:off x="225287" y="3260034"/>
            <a:ext cx="2743200" cy="2584174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Žáci a studenti si vybírají školu především podle kvality jídelny. 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B48425F6-8715-9BF4-82DC-E1D29F366615}"/>
              </a:ext>
            </a:extLst>
          </p:cNvPr>
          <p:cNvSpPr/>
          <p:nvPr/>
        </p:nvSpPr>
        <p:spPr>
          <a:xfrm>
            <a:off x="6069495" y="3260034"/>
            <a:ext cx="2743200" cy="258417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Důležitý zdroj zisku pro školu. 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B084DC59-F6CE-4D4A-143F-296049A7B8A8}"/>
              </a:ext>
            </a:extLst>
          </p:cNvPr>
          <p:cNvSpPr/>
          <p:nvPr/>
        </p:nvSpPr>
        <p:spPr>
          <a:xfrm>
            <a:off x="9011478" y="3260034"/>
            <a:ext cx="2743200" cy="2584174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Ředitelé mají dostatek volných kapacit, aby se školnímu stravování věnovali. </a:t>
            </a:r>
          </a:p>
          <a:p>
            <a:pPr algn="ctr"/>
            <a:r>
              <a:rPr lang="cs-CZ" dirty="0"/>
              <a:t>Ředitele a ostatní pracovníky školní jídelna doslova baví.  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13FB2E51-CFCC-72FD-8EEA-F8B259BC5BEE}"/>
              </a:ext>
            </a:extLst>
          </p:cNvPr>
          <p:cNvSpPr/>
          <p:nvPr/>
        </p:nvSpPr>
        <p:spPr>
          <a:xfrm>
            <a:off x="3127512" y="3260034"/>
            <a:ext cx="2743200" cy="258417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Know-how potřebné k řízení jídelny staví na klíčovém know-how školy, tzn. rozvoj žáků a studentů. </a:t>
            </a:r>
          </a:p>
        </p:txBody>
      </p:sp>
    </p:spTree>
    <p:extLst>
      <p:ext uri="{BB962C8B-B14F-4D97-AF65-F5344CB8AC3E}">
        <p14:creationId xmlns:p14="http://schemas.microsoft.com/office/powerpoint/2010/main" val="2444247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Obrázek 15">
            <a:extLst>
              <a:ext uri="{FF2B5EF4-FFF2-40B4-BE49-F238E27FC236}">
                <a16:creationId xmlns:a16="http://schemas.microsoft.com/office/drawing/2014/main" id="{34C9AFB4-766A-4219-A55F-8AA97FB090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1918" y="6133824"/>
            <a:ext cx="12192000" cy="230468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F8FB8A98-BAB9-4A8C-AE12-DC64051923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1050" y="5640117"/>
            <a:ext cx="1580950" cy="1217883"/>
          </a:xfrm>
          <a:prstGeom prst="rect">
            <a:avLst/>
          </a:prstGeom>
        </p:spPr>
      </p:pic>
      <p:pic>
        <p:nvPicPr>
          <p:cNvPr id="2" name="Obrázek 1">
            <a:extLst>
              <a:ext uri="{FF2B5EF4-FFF2-40B4-BE49-F238E27FC236}">
                <a16:creationId xmlns:a16="http://schemas.microsoft.com/office/drawing/2014/main" id="{7A22722C-E1F6-9F79-6A85-F25B8BEC363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469" y="218250"/>
            <a:ext cx="1264079" cy="1264079"/>
          </a:xfrm>
          <a:prstGeom prst="rect">
            <a:avLst/>
          </a:prstGeom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65C393BD-DC47-C0CC-8DCB-3CC9E7CCA504}"/>
              </a:ext>
            </a:extLst>
          </p:cNvPr>
          <p:cNvSpPr txBox="1"/>
          <p:nvPr/>
        </p:nvSpPr>
        <p:spPr>
          <a:xfrm>
            <a:off x="946769" y="1716137"/>
            <a:ext cx="107057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5400" b="1" i="0" dirty="0">
                <a:solidFill>
                  <a:srgbClr val="000000"/>
                </a:solidFill>
                <a:effectLst/>
                <a:latin typeface="-apple-system"/>
              </a:rPr>
              <a:t>Koncese: Školní stravování</a:t>
            </a:r>
            <a:endParaRPr lang="cs-CZ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8174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Obrázek 15">
            <a:extLst>
              <a:ext uri="{FF2B5EF4-FFF2-40B4-BE49-F238E27FC236}">
                <a16:creationId xmlns:a16="http://schemas.microsoft.com/office/drawing/2014/main" id="{34C9AFB4-766A-4219-A55F-8AA97FB090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928" y="5797812"/>
            <a:ext cx="12192000" cy="230468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F8FB8A98-BAB9-4A8C-AE12-DC64051923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1050" y="5640117"/>
            <a:ext cx="1580950" cy="1217883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03B4632B-6110-F3E0-0F1D-8C70E0986FFC}"/>
              </a:ext>
            </a:extLst>
          </p:cNvPr>
          <p:cNvSpPr txBox="1"/>
          <p:nvPr/>
        </p:nvSpPr>
        <p:spPr>
          <a:xfrm>
            <a:off x="2026671" y="506554"/>
            <a:ext cx="99588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>
                <a:solidFill>
                  <a:srgbClr val="FF0000"/>
                </a:solidFill>
              </a:rPr>
              <a:t>Princip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65C393BD-DC47-C0CC-8DCB-3CC9E7CCA504}"/>
              </a:ext>
            </a:extLst>
          </p:cNvPr>
          <p:cNvSpPr txBox="1"/>
          <p:nvPr/>
        </p:nvSpPr>
        <p:spPr>
          <a:xfrm>
            <a:off x="592429" y="1579560"/>
            <a:ext cx="11396999" cy="35394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/>
              <a:t>Vybraný dodavatel – koncesionář komplexně převezme provoz včetně úhrad všech energií a předem definované obnovy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/>
              <a:t>Lze prostřednictvím koncesionáře také zajistit rekonstrukci kuchyně, pokud je v nevyhovujícím technickém stavu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/>
              <a:t>V souladu se ZZVZ obvykle soutěženo na 5 let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/>
              <a:t>3 zdroje financování – dotace MŠMT na platy, případná úhradě od školy a úhrady od žáků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2800" dirty="0"/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6F5E102D-AF75-9B9D-A008-4726C76D63B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469" y="218250"/>
            <a:ext cx="1264079" cy="1264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8385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Obrázek 15">
            <a:extLst>
              <a:ext uri="{FF2B5EF4-FFF2-40B4-BE49-F238E27FC236}">
                <a16:creationId xmlns:a16="http://schemas.microsoft.com/office/drawing/2014/main" id="{34C9AFB4-766A-4219-A55F-8AA97FB090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928" y="5797812"/>
            <a:ext cx="12192000" cy="230468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F8FB8A98-BAB9-4A8C-AE12-DC64051923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1050" y="5640117"/>
            <a:ext cx="1580950" cy="1217883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03B4632B-6110-F3E0-0F1D-8C70E0986FFC}"/>
              </a:ext>
            </a:extLst>
          </p:cNvPr>
          <p:cNvSpPr txBox="1"/>
          <p:nvPr/>
        </p:nvSpPr>
        <p:spPr>
          <a:xfrm>
            <a:off x="1876767" y="506554"/>
            <a:ext cx="99588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>
                <a:solidFill>
                  <a:srgbClr val="FF0000"/>
                </a:solidFill>
              </a:rPr>
              <a:t>Proč to školy dělají? 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65C393BD-DC47-C0CC-8DCB-3CC9E7CCA504}"/>
              </a:ext>
            </a:extLst>
          </p:cNvPr>
          <p:cNvSpPr txBox="1"/>
          <p:nvPr/>
        </p:nvSpPr>
        <p:spPr>
          <a:xfrm>
            <a:off x="592428" y="2267933"/>
            <a:ext cx="11396999" cy="310854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800" b="1" dirty="0"/>
              <a:t>Snížení ekonomické zátěže </a:t>
            </a:r>
            <a:r>
              <a:rPr lang="cs-CZ" sz="2800" dirty="0"/>
              <a:t>(koncesionář je typicky schopen zajistit provoz levněji)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800" b="1" dirty="0"/>
              <a:t>Zajištění investic a obnovy majetku prostřednictvím koncesionáře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800" b="1" dirty="0"/>
              <a:t>Eliminace administrativy s vedením školního stravování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800" b="1" dirty="0"/>
              <a:t>Snížení organizační náročnosti</a:t>
            </a:r>
            <a:r>
              <a:rPr lang="cs-CZ" sz="2800" dirty="0"/>
              <a:t> (zaměstnanci a celý provoz přecházejí na koncesionáře)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2800" dirty="0">
              <a:sym typeface="Wingdings" panose="05000000000000000000" pitchFamily="2" charset="2"/>
            </a:endParaRP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6F5E102D-AF75-9B9D-A008-4726C76D63B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469" y="218250"/>
            <a:ext cx="1264079" cy="1264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738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Obrázek 15">
            <a:extLst>
              <a:ext uri="{FF2B5EF4-FFF2-40B4-BE49-F238E27FC236}">
                <a16:creationId xmlns:a16="http://schemas.microsoft.com/office/drawing/2014/main" id="{34C9AFB4-766A-4219-A55F-8AA97FB090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928" y="5797812"/>
            <a:ext cx="12192000" cy="230468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F8FB8A98-BAB9-4A8C-AE12-DC64051923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1050" y="5640117"/>
            <a:ext cx="1580950" cy="1217883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03B4632B-6110-F3E0-0F1D-8C70E0986FFC}"/>
              </a:ext>
            </a:extLst>
          </p:cNvPr>
          <p:cNvSpPr txBox="1"/>
          <p:nvPr/>
        </p:nvSpPr>
        <p:spPr>
          <a:xfrm>
            <a:off x="1850263" y="471729"/>
            <a:ext cx="99588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>
                <a:solidFill>
                  <a:srgbClr val="FF0000"/>
                </a:solidFill>
              </a:rPr>
              <a:t>Doporučená doba realizace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65C393BD-DC47-C0CC-8DCB-3CC9E7CCA504}"/>
              </a:ext>
            </a:extLst>
          </p:cNvPr>
          <p:cNvSpPr txBox="1"/>
          <p:nvPr/>
        </p:nvSpPr>
        <p:spPr>
          <a:xfrm>
            <a:off x="592429" y="1579560"/>
            <a:ext cx="11396999" cy="39703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/>
              <a:t>Z důvodů poskytované dotace je nutné mít koncesní smlouvu uzavřenou nejpozději do konce května, pokud má nový koncesionář „vařit“ od září (právě z důvodu dotace nedává jiné datum pro počátek finančně smysl)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/>
              <a:t>Vzhledem k délce koncesního řízení a do něho zařazovaného jednání je vhodné, aby řízení bylo zahájeno v prosinci předcházejícího roku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/>
              <a:t>Příprava koncesní dokumentace včetně přípravy finančního modelu obvykle vyžaduje 2 měsíce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u="sng" dirty="0"/>
              <a:t>Závěr: ideální čas na rozhodnutí o koncesi je září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2800" dirty="0"/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6F5E102D-AF75-9B9D-A008-4726C76D63B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469" y="218250"/>
            <a:ext cx="1264079" cy="1264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85199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Obrázek 15">
            <a:extLst>
              <a:ext uri="{FF2B5EF4-FFF2-40B4-BE49-F238E27FC236}">
                <a16:creationId xmlns:a16="http://schemas.microsoft.com/office/drawing/2014/main" id="{34C9AFB4-766A-4219-A55F-8AA97FB090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928" y="5797812"/>
            <a:ext cx="12192000" cy="230468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F8FB8A98-BAB9-4A8C-AE12-DC64051923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1050" y="5640117"/>
            <a:ext cx="1580950" cy="1217883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03B4632B-6110-F3E0-0F1D-8C70E0986FFC}"/>
              </a:ext>
            </a:extLst>
          </p:cNvPr>
          <p:cNvSpPr txBox="1"/>
          <p:nvPr/>
        </p:nvSpPr>
        <p:spPr>
          <a:xfrm>
            <a:off x="1850263" y="471729"/>
            <a:ext cx="99588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>
                <a:solidFill>
                  <a:srgbClr val="FF0000"/>
                </a:solidFill>
              </a:rPr>
              <a:t>Případová studie: Gymnázium Mělník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65C393BD-DC47-C0CC-8DCB-3CC9E7CCA504}"/>
              </a:ext>
            </a:extLst>
          </p:cNvPr>
          <p:cNvSpPr txBox="1"/>
          <p:nvPr/>
        </p:nvSpPr>
        <p:spPr>
          <a:xfrm>
            <a:off x="412124" y="2090172"/>
            <a:ext cx="11396999" cy="267765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800" dirty="0"/>
              <a:t>V roce 2021 byla realizována koncese na gymnáziu v Mělníce, kdy výsledkem je roční úspora ve výši provozních nákladů 700 tis. Kč a dále provedení investice ze strany koncesionáře ve výši 1 mil. Kč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800" dirty="0"/>
              <a:t>Úspora na straně školy by tedy v pětiletém horizontu koncesní smlouvy měla činit minimálně 4 mil. Kč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2800" dirty="0">
              <a:sym typeface="Wingdings" panose="05000000000000000000" pitchFamily="2" charset="2"/>
            </a:endParaRP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6F5E102D-AF75-9B9D-A008-4726C76D63B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469" y="218250"/>
            <a:ext cx="1264079" cy="1264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0051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Obrázek 15">
            <a:extLst>
              <a:ext uri="{FF2B5EF4-FFF2-40B4-BE49-F238E27FC236}">
                <a16:creationId xmlns:a16="http://schemas.microsoft.com/office/drawing/2014/main" id="{34C9AFB4-766A-4219-A55F-8AA97FB090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928" y="5797812"/>
            <a:ext cx="12192000" cy="230468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F8FB8A98-BAB9-4A8C-AE12-DC64051923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1050" y="5640117"/>
            <a:ext cx="1580950" cy="1217883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03B4632B-6110-F3E0-0F1D-8C70E0986FFC}"/>
              </a:ext>
            </a:extLst>
          </p:cNvPr>
          <p:cNvSpPr txBox="1"/>
          <p:nvPr/>
        </p:nvSpPr>
        <p:spPr>
          <a:xfrm>
            <a:off x="1850263" y="471729"/>
            <a:ext cx="99588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>
                <a:solidFill>
                  <a:srgbClr val="FF0000"/>
                </a:solidFill>
              </a:rPr>
              <a:t>Případová studie: Říčany 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65C393BD-DC47-C0CC-8DCB-3CC9E7CCA504}"/>
              </a:ext>
            </a:extLst>
          </p:cNvPr>
          <p:cNvSpPr txBox="1"/>
          <p:nvPr/>
        </p:nvSpPr>
        <p:spPr>
          <a:xfrm>
            <a:off x="592428" y="1870355"/>
            <a:ext cx="11396999" cy="35394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914400" lvl="1" indent="-457200">
              <a:buFont typeface="Arial" panose="020B0604020202020204" pitchFamily="34" charset="0"/>
              <a:buChar char="•"/>
            </a:pPr>
            <a:endParaRPr lang="cs-CZ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800" dirty="0"/>
              <a:t>V roce 2023 byla realizována koncese ve městě Říčany, kde se koncesionář vedle převzetí provozních nákladů a provedení investice ve výši 8,5 mil. Kč zavázal k úhradě platby zadavateli ve výši 5,5 mil. Kč ročně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800" dirty="0"/>
              <a:t>V pětiletém horizontu tedy jednoznačně identifikovatelné plnění pro zadavatele přesahuje 36 mil. Kč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2800" dirty="0">
              <a:sym typeface="Wingdings" panose="05000000000000000000" pitchFamily="2" charset="2"/>
            </a:endParaRP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6F5E102D-AF75-9B9D-A008-4726C76D63B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469" y="218250"/>
            <a:ext cx="1264079" cy="1264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300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523</TotalTime>
  <Words>556</Words>
  <Application>Microsoft Office PowerPoint</Application>
  <PresentationFormat>Širokoúhlá obrazovka</PresentationFormat>
  <Paragraphs>67</Paragraphs>
  <Slides>11</Slides>
  <Notes>11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7" baseType="lpstr">
      <vt:lpstr>-apple-system</vt:lpstr>
      <vt:lpstr>Arial</vt:lpstr>
      <vt:lpstr>Calibri</vt:lpstr>
      <vt:lpstr>Calibri Light</vt:lpstr>
      <vt:lpstr>SourceSansPro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 Vašek;Michal Petřík</dc:creator>
  <cp:lastModifiedBy>Vasek Jan</cp:lastModifiedBy>
  <cp:revision>106</cp:revision>
  <dcterms:created xsi:type="dcterms:W3CDTF">2022-02-17T06:59:21Z</dcterms:created>
  <dcterms:modified xsi:type="dcterms:W3CDTF">2023-09-11T05:16:57Z</dcterms:modified>
</cp:coreProperties>
</file>